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A081C-A9A1-4440-907D-466E6B4239AE}" v="6" dt="2024-01-25T14:47:04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idebotham" userId="4dfda552-bf9e-490f-ab8f-0e63d2807a8d" providerId="ADAL" clId="{DD0A081C-A9A1-4440-907D-466E6B4239AE}"/>
    <pc:docChg chg="undo custSel addSld modSld">
      <pc:chgData name="George Sidebotham" userId="4dfda552-bf9e-490f-ab8f-0e63d2807a8d" providerId="ADAL" clId="{DD0A081C-A9A1-4440-907D-466E6B4239AE}" dt="2024-01-25T14:50:02.092" v="322" actId="20577"/>
      <pc:docMkLst>
        <pc:docMk/>
      </pc:docMkLst>
      <pc:sldChg chg="addSp modSp mod">
        <pc:chgData name="George Sidebotham" userId="4dfda552-bf9e-490f-ab8f-0e63d2807a8d" providerId="ADAL" clId="{DD0A081C-A9A1-4440-907D-466E6B4239AE}" dt="2024-01-25T14:40:46.524" v="15" actId="404"/>
        <pc:sldMkLst>
          <pc:docMk/>
          <pc:sldMk cId="883455974" sldId="256"/>
        </pc:sldMkLst>
        <pc:spChg chg="mod">
          <ac:chgData name="George Sidebotham" userId="4dfda552-bf9e-490f-ab8f-0e63d2807a8d" providerId="ADAL" clId="{DD0A081C-A9A1-4440-907D-466E6B4239AE}" dt="2024-01-25T14:40:03.678" v="6" actId="14100"/>
          <ac:spMkLst>
            <pc:docMk/>
            <pc:sldMk cId="883455974" sldId="256"/>
            <ac:spMk id="2" creationId="{7E7343D9-C1D8-D6BA-E767-23C6F6CE2B36}"/>
          </ac:spMkLst>
        </pc:spChg>
        <pc:spChg chg="mod">
          <ac:chgData name="George Sidebotham" userId="4dfda552-bf9e-490f-ab8f-0e63d2807a8d" providerId="ADAL" clId="{DD0A081C-A9A1-4440-907D-466E6B4239AE}" dt="2024-01-25T14:40:46.524" v="15" actId="404"/>
          <ac:spMkLst>
            <pc:docMk/>
            <pc:sldMk cId="883455974" sldId="256"/>
            <ac:spMk id="3" creationId="{E3DC382C-10F0-1FC6-6A15-B5F33EBFF76A}"/>
          </ac:spMkLst>
        </pc:spChg>
        <pc:picChg chg="add mod ord">
          <ac:chgData name="George Sidebotham" userId="4dfda552-bf9e-490f-ab8f-0e63d2807a8d" providerId="ADAL" clId="{DD0A081C-A9A1-4440-907D-466E6B4239AE}" dt="2024-01-25T14:39:22.247" v="3" actId="14100"/>
          <ac:picMkLst>
            <pc:docMk/>
            <pc:sldMk cId="883455974" sldId="256"/>
            <ac:picMk id="5" creationId="{98D38FAD-4C50-1C71-459E-9629FEF1D741}"/>
          </ac:picMkLst>
        </pc:picChg>
      </pc:sldChg>
      <pc:sldChg chg="addSp delSp modSp mod">
        <pc:chgData name="George Sidebotham" userId="4dfda552-bf9e-490f-ab8f-0e63d2807a8d" providerId="ADAL" clId="{DD0A081C-A9A1-4440-907D-466E6B4239AE}" dt="2024-01-25T14:50:02.092" v="322" actId="20577"/>
        <pc:sldMkLst>
          <pc:docMk/>
          <pc:sldMk cId="2052679900" sldId="257"/>
        </pc:sldMkLst>
        <pc:spChg chg="mod">
          <ac:chgData name="George Sidebotham" userId="4dfda552-bf9e-490f-ab8f-0e63d2807a8d" providerId="ADAL" clId="{DD0A081C-A9A1-4440-907D-466E6B4239AE}" dt="2024-01-25T14:50:02.092" v="322" actId="20577"/>
          <ac:spMkLst>
            <pc:docMk/>
            <pc:sldMk cId="2052679900" sldId="257"/>
            <ac:spMk id="3" creationId="{26A7A0FF-D01C-376A-7B91-79CDF9FC1F32}"/>
          </ac:spMkLst>
        </pc:spChg>
        <pc:spChg chg="mod">
          <ac:chgData name="George Sidebotham" userId="4dfda552-bf9e-490f-ab8f-0e63d2807a8d" providerId="ADAL" clId="{DD0A081C-A9A1-4440-907D-466E6B4239AE}" dt="2024-01-25T14:42:50.316" v="144" actId="14100"/>
          <ac:spMkLst>
            <pc:docMk/>
            <pc:sldMk cId="2052679900" sldId="257"/>
            <ac:spMk id="4" creationId="{9188C4A3-0D86-A079-496E-64BA1E0D6DEA}"/>
          </ac:spMkLst>
        </pc:spChg>
        <pc:spChg chg="add mod">
          <ac:chgData name="George Sidebotham" userId="4dfda552-bf9e-490f-ab8f-0e63d2807a8d" providerId="ADAL" clId="{DD0A081C-A9A1-4440-907D-466E6B4239AE}" dt="2024-01-25T14:46:41.540" v="181" actId="207"/>
          <ac:spMkLst>
            <pc:docMk/>
            <pc:sldMk cId="2052679900" sldId="257"/>
            <ac:spMk id="19" creationId="{3552DBE2-342A-DC41-E8A4-6CB2F533634F}"/>
          </ac:spMkLst>
        </pc:spChg>
        <pc:spChg chg="add mod">
          <ac:chgData name="George Sidebotham" userId="4dfda552-bf9e-490f-ab8f-0e63d2807a8d" providerId="ADAL" clId="{DD0A081C-A9A1-4440-907D-466E6B4239AE}" dt="2024-01-25T14:46:55.790" v="189" actId="20577"/>
          <ac:spMkLst>
            <pc:docMk/>
            <pc:sldMk cId="2052679900" sldId="257"/>
            <ac:spMk id="20" creationId="{E9440555-BB39-5D55-6E52-91D8670BD2A1}"/>
          </ac:spMkLst>
        </pc:spChg>
        <pc:spChg chg="add mod">
          <ac:chgData name="George Sidebotham" userId="4dfda552-bf9e-490f-ab8f-0e63d2807a8d" providerId="ADAL" clId="{DD0A081C-A9A1-4440-907D-466E6B4239AE}" dt="2024-01-25T14:47:16.850" v="200" actId="1076"/>
          <ac:spMkLst>
            <pc:docMk/>
            <pc:sldMk cId="2052679900" sldId="257"/>
            <ac:spMk id="21" creationId="{45A2D12B-0DE8-8FE4-996C-A2F26A92E43C}"/>
          </ac:spMkLst>
        </pc:spChg>
        <pc:picChg chg="add mod">
          <ac:chgData name="George Sidebotham" userId="4dfda552-bf9e-490f-ab8f-0e63d2807a8d" providerId="ADAL" clId="{DD0A081C-A9A1-4440-907D-466E6B4239AE}" dt="2024-01-25T14:45:46.704" v="164" actId="1076"/>
          <ac:picMkLst>
            <pc:docMk/>
            <pc:sldMk cId="2052679900" sldId="257"/>
            <ac:picMk id="10" creationId="{F3F7D9BE-760E-01C4-6B3E-1BD6CE7EF82F}"/>
          </ac:picMkLst>
        </pc:picChg>
        <pc:picChg chg="add mod">
          <ac:chgData name="George Sidebotham" userId="4dfda552-bf9e-490f-ab8f-0e63d2807a8d" providerId="ADAL" clId="{DD0A081C-A9A1-4440-907D-466E6B4239AE}" dt="2024-01-25T14:46:32.704" v="179" actId="1076"/>
          <ac:picMkLst>
            <pc:docMk/>
            <pc:sldMk cId="2052679900" sldId="257"/>
            <ac:picMk id="12" creationId="{91ABA647-CA24-BCBF-69BA-485A808EF34D}"/>
          </ac:picMkLst>
        </pc:picChg>
        <pc:picChg chg="add del">
          <ac:chgData name="George Sidebotham" userId="4dfda552-bf9e-490f-ab8f-0e63d2807a8d" providerId="ADAL" clId="{DD0A081C-A9A1-4440-907D-466E6B4239AE}" dt="2024-01-25T14:43:47.531" v="152" actId="22"/>
          <ac:picMkLst>
            <pc:docMk/>
            <pc:sldMk cId="2052679900" sldId="257"/>
            <ac:picMk id="14" creationId="{16547674-6F9E-5B51-C245-66EDAD38E99A}"/>
          </ac:picMkLst>
        </pc:picChg>
        <pc:picChg chg="add del mod">
          <ac:chgData name="George Sidebotham" userId="4dfda552-bf9e-490f-ab8f-0e63d2807a8d" providerId="ADAL" clId="{DD0A081C-A9A1-4440-907D-466E6B4239AE}" dt="2024-01-25T14:45:19.231" v="157" actId="21"/>
          <ac:picMkLst>
            <pc:docMk/>
            <pc:sldMk cId="2052679900" sldId="257"/>
            <ac:picMk id="16" creationId="{4E126E30-82E6-60CB-F3C1-04A0BDA1F89B}"/>
          </ac:picMkLst>
        </pc:picChg>
        <pc:picChg chg="add mod">
          <ac:chgData name="George Sidebotham" userId="4dfda552-bf9e-490f-ab8f-0e63d2807a8d" providerId="ADAL" clId="{DD0A081C-A9A1-4440-907D-466E6B4239AE}" dt="2024-01-25T14:46:58.653" v="190" actId="1076"/>
          <ac:picMkLst>
            <pc:docMk/>
            <pc:sldMk cId="2052679900" sldId="257"/>
            <ac:picMk id="18" creationId="{B5E8065D-0374-6627-72F0-AEA3C0627EE4}"/>
          </ac:picMkLst>
        </pc:picChg>
      </pc:sldChg>
      <pc:sldChg chg="addSp modSp new mod">
        <pc:chgData name="George Sidebotham" userId="4dfda552-bf9e-490f-ab8f-0e63d2807a8d" providerId="ADAL" clId="{DD0A081C-A9A1-4440-907D-466E6B4239AE}" dt="2024-01-25T14:45:29.917" v="160" actId="14100"/>
        <pc:sldMkLst>
          <pc:docMk/>
          <pc:sldMk cId="3166969508" sldId="263"/>
        </pc:sldMkLst>
        <pc:picChg chg="add mod">
          <ac:chgData name="George Sidebotham" userId="4dfda552-bf9e-490f-ab8f-0e63d2807a8d" providerId="ADAL" clId="{DD0A081C-A9A1-4440-907D-466E6B4239AE}" dt="2024-01-25T14:45:29.917" v="160" actId="14100"/>
          <ac:picMkLst>
            <pc:docMk/>
            <pc:sldMk cId="3166969508" sldId="263"/>
            <ac:picMk id="16" creationId="{4E126E30-82E6-60CB-F3C1-04A0BDA1F8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9799-A736-9D1F-EE3D-F53D2CB40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50DD4-D34A-A45D-6A8A-0A0F1C8DF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CE01D-9C60-8744-F99E-6B92FC17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AD6-F4B3-AFCF-8B24-CDA7A9E1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61B6E-67C4-B234-101C-A4C011EB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7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F238-0737-EA66-0D86-A87ADD62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77465-048A-F73A-16C0-0EB0C6E35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91B3-FF1A-6627-534C-3D1EEB6F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0E17-B5DD-F7AB-873B-7C1F28AA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0E0FA-573C-EDD1-5454-49BBD872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3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EB161-00EB-D6B8-1AD7-5258C1793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4EA19-4FD6-7FC7-89A8-8F024CAB8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B54B1-84E5-8FBA-F523-16F9064A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BC848-1977-D94A-A6C0-18125136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70A63-FE61-0F51-C328-6CB28522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79B-0D39-F5D2-BF90-DDDC707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4108-EDB4-7D8C-3E76-288B3EB9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7DCAD-500A-9828-41B7-14C688A4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45B1-03A4-4F68-97C9-9356E267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63AA-26B6-EC1E-8BCF-548E72C5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8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254F-6869-F9DF-AFCB-BF7326BF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F0B7-A8F2-D3A7-CD16-8FFB689E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171A3-1DE5-05ED-D5C9-C0C51882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7212-2A0B-AAC0-110D-74403F20A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66FEA-0E3F-F8F7-1F89-67CF5FBF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3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8425-8139-A5D6-A1BF-056C68B6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F248-6561-2505-7114-63835367A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83F62-CE95-CD5C-1792-B604EDB98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0098B-183F-6BD7-1112-4AB302D9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DFECE-BC71-AE06-930A-37C06DDF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5D4F-158C-CD9F-B129-C6F1F5D6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E3D-03FE-0A62-0177-3BDD1059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35DC-9CD8-76A1-86E6-40CDE4B7F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EC4E8-0E51-FF08-527F-1100B9EDC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63120-3131-8FB1-D8F2-E92843BE4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89C04-8539-FFED-0864-2EA284939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31F92-8C61-3F4B-CB89-986CFA8F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1F5C1-6D8F-F5BB-9C37-8B203B02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64AF1-B15D-8F2E-669E-31177B69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9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19F5-23E1-7499-B50D-F1D16440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6650E-2EC0-8223-463C-530775B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7D26B-C256-ED5E-EB63-A20528B7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AD86-50F4-5334-62C4-B769934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2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4DBD6-031F-2DF0-8D67-CAC394FB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0713E-A892-5CD2-D420-081CB007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FAE2A-9DE4-DD30-4057-C8D7B8D7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1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A403-F266-7E5B-B9D0-B902CE2B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2678-582B-5ED2-03B6-89E8E35E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C81C5-EAC7-47BC-017E-5984755E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073-87A2-93B6-55D6-AC50F4C0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63372-824C-4139-E915-73E160EC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C64AB-A854-CEFD-4052-74969C60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3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202A-E339-92D0-0CA7-D6344A31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5671E-1276-7E4E-74C2-938783184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578D8-3F10-E458-0F62-BCCC4F47B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BB7BF-E399-9F6A-E651-B9C1DCD6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34067-40A3-C489-0350-F8F52064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142B7-372E-23AE-80F7-2D21932C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94EDC-E4C9-1F48-B1DA-AD46373A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B966A-0EF8-ED4B-3A67-DFFFED29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E9401-5A5B-0ADE-A1BA-0BA93FDF6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778E9A-75D4-42B2-A7FF-FAB510B267C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92AB-1816-E296-440A-AB2631698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353C-CB8B-473B-84B9-564A54A0C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4A4193-F1D9-48D0-AC12-8F2D5758A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8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derwater coral reefs and tropical fishes">
            <a:extLst>
              <a:ext uri="{FF2B5EF4-FFF2-40B4-BE49-F238E27FC236}">
                <a16:creationId xmlns:a16="http://schemas.microsoft.com/office/drawing/2014/main" id="{98D38FAD-4C50-1C71-459E-9629FEF1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343D9-C1D8-D6BA-E767-23C6F6CE2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81" y="603681"/>
            <a:ext cx="7307407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Workshop: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Something’s Fishy…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C382C-10F0-1FC6-6A15-B5F33EBFF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752" y="5805919"/>
            <a:ext cx="9144000" cy="1655762"/>
          </a:xfrm>
        </p:spPr>
        <p:txBody>
          <a:bodyPr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Professor Sidebotham</a:t>
            </a:r>
          </a:p>
          <a:p>
            <a:pPr algn="r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The Cooper Union for the Advancement of 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88345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88C4A3-0D86-A079-496E-64BA1E0D6DEA}"/>
              </a:ext>
            </a:extLst>
          </p:cNvPr>
          <p:cNvSpPr txBox="1"/>
          <p:nvPr/>
        </p:nvSpPr>
        <p:spPr>
          <a:xfrm>
            <a:off x="466164" y="385482"/>
            <a:ext cx="11296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STATEMENT:</a:t>
            </a:r>
          </a:p>
          <a:p>
            <a:r>
              <a:rPr lang="en-US" dirty="0"/>
              <a:t>I just bought an aquarium, and I want to get some pet fish.  But first, I have to get their water temperature right, a fixed input.  I bought a glass 10 gallon (nominal) tank, and a simple immersion heater.  There’s no thermostat (a feedback/control system), but the power to the heater can be set to a constant value (up to a maximum possible power input).  I wasn’t smart enough to start with hot tap water, so I turned the heater on with cold water.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long do I have to wait after turning on the heater full blast until I can put my 2 fancy tropical fish and a snail in (I think I’ll name them Mr. </a:t>
            </a:r>
            <a:r>
              <a:rPr lang="en-US" dirty="0" err="1"/>
              <a:t>Moop</a:t>
            </a:r>
            <a:r>
              <a:rPr lang="en-US" dirty="0"/>
              <a:t>, Goldie and The Ram, and write a song about them. Well, I already did that…).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there, what power level should I set???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1CCF1C-826A-D823-DFEF-AB077EAECA0B}"/>
              </a:ext>
            </a:extLst>
          </p:cNvPr>
          <p:cNvGrpSpPr/>
          <p:nvPr/>
        </p:nvGrpSpPr>
        <p:grpSpPr>
          <a:xfrm>
            <a:off x="277903" y="3837347"/>
            <a:ext cx="3394861" cy="2267164"/>
            <a:chOff x="1013009" y="3980329"/>
            <a:chExt cx="3394861" cy="2267164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ABDC7CC5-1BB0-12B1-D414-B9C8FB106CD8}"/>
                </a:ext>
              </a:extLst>
            </p:cNvPr>
            <p:cNvSpPr/>
            <p:nvPr/>
          </p:nvSpPr>
          <p:spPr>
            <a:xfrm>
              <a:off x="1353670" y="3980329"/>
              <a:ext cx="2913530" cy="19812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7D8229-9E46-784C-7681-D6DB3970BEB8}"/>
                    </a:ext>
                  </a:extLst>
                </p:cNvPr>
                <p:cNvSpPr txBox="1"/>
                <p:nvPr/>
              </p:nvSpPr>
              <p:spPr>
                <a:xfrm>
                  <a:off x="2402542" y="5970494"/>
                  <a:ext cx="1746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7D8229-9E46-784C-7681-D6DB3970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542" y="5970494"/>
                  <a:ext cx="17466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5714" r="-3214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5328BC-A52C-1196-DB4B-D6C8E75C5F0B}"/>
                    </a:ext>
                  </a:extLst>
                </p:cNvPr>
                <p:cNvSpPr txBox="1"/>
                <p:nvPr/>
              </p:nvSpPr>
              <p:spPr>
                <a:xfrm>
                  <a:off x="4132731" y="5692587"/>
                  <a:ext cx="275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5328BC-A52C-1196-DB4B-D6C8E75C5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731" y="5692587"/>
                  <a:ext cx="27513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2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6FCFD5-6144-4DF2-DD38-14E164E27CE0}"/>
                    </a:ext>
                  </a:extLst>
                </p:cNvPr>
                <p:cNvSpPr txBox="1"/>
                <p:nvPr/>
              </p:nvSpPr>
              <p:spPr>
                <a:xfrm>
                  <a:off x="1013009" y="4903693"/>
                  <a:ext cx="221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6FCFD5-6144-4DF2-DD38-14E164E27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09" y="4903693"/>
                  <a:ext cx="2215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7778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A7A0FF-D01C-376A-7B91-79CDF9FC1F32}"/>
              </a:ext>
            </a:extLst>
          </p:cNvPr>
          <p:cNvSpPr txBox="1"/>
          <p:nvPr/>
        </p:nvSpPr>
        <p:spPr>
          <a:xfrm>
            <a:off x="4634753" y="3539768"/>
            <a:ext cx="71914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Heat Transfer Model for this problem is developed in the following slides. An excel template has been provided, making for a “closed-ended” problem.  For the Workshop, you can choose to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Review this model, complete the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Review this model, write a Python script or </a:t>
            </a:r>
            <a:r>
              <a:rPr lang="en-US" dirty="0" err="1">
                <a:solidFill>
                  <a:srgbClr val="0070C0"/>
                </a:solidFill>
              </a:rPr>
              <a:t>Jupyter</a:t>
            </a:r>
            <a:r>
              <a:rPr lang="en-US" dirty="0">
                <a:solidFill>
                  <a:srgbClr val="0070C0"/>
                </a:solidFill>
              </a:rPr>
              <a:t> notebook to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Create your own model (DON”T LOOK AT NEXT SLIDES) and implementation.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Include a plot of Temperature vs time (going a bit past once the set point is reached), and the rates of heat transfer through all </a:t>
            </a:r>
            <a:r>
              <a:rPr lang="en-US">
                <a:solidFill>
                  <a:srgbClr val="0070C0"/>
                </a:solidFill>
              </a:rPr>
              <a:t>thermal channels.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7D9BE-760E-01C4-6B3E-1BD6CE7E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46" y="4390459"/>
            <a:ext cx="995580" cy="53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ABA647-CA24-BCBF-69BA-485A808EF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414" y="4535088"/>
            <a:ext cx="543001" cy="400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E8065D-0374-6627-72F0-AEA3C0627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083" y="5133683"/>
            <a:ext cx="657525" cy="6472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52DBE2-342A-DC41-E8A4-6CB2F533634F}"/>
              </a:ext>
            </a:extLst>
          </p:cNvPr>
          <p:cNvSpPr txBox="1"/>
          <p:nvPr/>
        </p:nvSpPr>
        <p:spPr>
          <a:xfrm>
            <a:off x="843735" y="4834538"/>
            <a:ext cx="92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Mr. </a:t>
            </a:r>
            <a:r>
              <a:rPr lang="en-US" sz="1200" dirty="0" err="1">
                <a:solidFill>
                  <a:srgbClr val="7030A0"/>
                </a:solidFill>
              </a:rPr>
              <a:t>Moop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440555-BB39-5D55-6E52-91D8670BD2A1}"/>
              </a:ext>
            </a:extLst>
          </p:cNvPr>
          <p:cNvSpPr txBox="1"/>
          <p:nvPr/>
        </p:nvSpPr>
        <p:spPr>
          <a:xfrm>
            <a:off x="2149708" y="4856684"/>
            <a:ext cx="92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Goldie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D12B-0DE8-8FE4-996C-A2F26A92E43C}"/>
              </a:ext>
            </a:extLst>
          </p:cNvPr>
          <p:cNvSpPr txBox="1"/>
          <p:nvPr/>
        </p:nvSpPr>
        <p:spPr>
          <a:xfrm>
            <a:off x="1833327" y="5455279"/>
            <a:ext cx="92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The Ram</a:t>
            </a:r>
          </a:p>
        </p:txBody>
      </p:sp>
    </p:spTree>
    <p:extLst>
      <p:ext uri="{BB962C8B-B14F-4D97-AF65-F5344CB8AC3E}">
        <p14:creationId xmlns:p14="http://schemas.microsoft.com/office/powerpoint/2010/main" val="205267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 of shells">
            <a:extLst>
              <a:ext uri="{FF2B5EF4-FFF2-40B4-BE49-F238E27FC236}">
                <a16:creationId xmlns:a16="http://schemas.microsoft.com/office/drawing/2014/main" id="{4E126E30-82E6-60CB-F3C1-04A0BDA1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2BBA8B-8340-ABB5-C915-7555F33FFEC6}"/>
              </a:ext>
            </a:extLst>
          </p:cNvPr>
          <p:cNvSpPr txBox="1"/>
          <p:nvPr/>
        </p:nvSpPr>
        <p:spPr>
          <a:xfrm>
            <a:off x="447551" y="212894"/>
            <a:ext cx="6158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1400" dirty="0"/>
              <a:t>(not “The”) </a:t>
            </a:r>
            <a:r>
              <a:rPr lang="en-US" sz="2400" dirty="0"/>
              <a:t>Heat Transfer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Lump the capacitance of the glass and the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3 thermal channels (each with a different input value of U): at the free surface, the side walls and through the floor.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heater acts as a current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 is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Tank is filled to the brim (no “rim” effect).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Empty weight is dominated by glass of uniform thickness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3F1AA-2B93-26BB-364C-6198E0975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99" y="772221"/>
            <a:ext cx="4852900" cy="42366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B646A-C5BB-1DEB-DA60-E0A3AF4AAB39}"/>
              </a:ext>
            </a:extLst>
          </p:cNvPr>
          <p:cNvSpPr txBox="1"/>
          <p:nvPr/>
        </p:nvSpPr>
        <p:spPr>
          <a:xfrm>
            <a:off x="304800" y="4729510"/>
            <a:ext cx="6979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Sidebar:  </a:t>
            </a:r>
          </a:p>
          <a:p>
            <a:pPr marL="342900" indent="-342900">
              <a:buAutoNum type="alphaUcPeriod" startAt="17"/>
            </a:pPr>
            <a:r>
              <a:rPr lang="en-US" dirty="0">
                <a:solidFill>
                  <a:srgbClr val="0070C0"/>
                </a:solidFill>
              </a:rPr>
              <a:t>What’s the difference between “A” and “The” in technical writing?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rgbClr val="0070C0"/>
                </a:solidFill>
              </a:rPr>
              <a:t>Use “A” the 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time a thing is introduced.  Use “the” thereafter.</a:t>
            </a:r>
          </a:p>
          <a:p>
            <a:pPr marL="342900" indent="-342900">
              <a:buAutoNum type="alphaUcPeriod"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Example:  A heating element with a thermostat is used to add thermal energy.  The thermostat turns on the heating element when needed.  In this problem, a human acts as the thermostat.  </a:t>
            </a:r>
          </a:p>
        </p:txBody>
      </p:sp>
    </p:spTree>
    <p:extLst>
      <p:ext uri="{BB962C8B-B14F-4D97-AF65-F5344CB8AC3E}">
        <p14:creationId xmlns:p14="http://schemas.microsoft.com/office/powerpoint/2010/main" val="243311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42BAF-28A1-3BF9-3D26-DEBC7E0E8D7A}"/>
                  </a:ext>
                </a:extLst>
              </p:cNvPr>
              <p:cNvSpPr txBox="1"/>
              <p:nvPr/>
            </p:nvSpPr>
            <p:spPr>
              <a:xfrm>
                <a:off x="6454588" y="551399"/>
                <a:ext cx="2874248" cy="750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42BAF-28A1-3BF9-3D26-DEBC7E0E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88" y="551399"/>
                <a:ext cx="2874248" cy="750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8BFF6F-EA68-D8BC-7CA7-13A7C356CE90}"/>
                  </a:ext>
                </a:extLst>
              </p:cNvPr>
              <p:cNvSpPr txBox="1"/>
              <p:nvPr/>
            </p:nvSpPr>
            <p:spPr>
              <a:xfrm>
                <a:off x="6831106" y="1376152"/>
                <a:ext cx="2278572" cy="67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8BFF6F-EA68-D8BC-7CA7-13A7C356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106" y="1376152"/>
                <a:ext cx="2278572" cy="670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A651136-2E6E-2995-1849-E445316799B1}"/>
              </a:ext>
            </a:extLst>
          </p:cNvPr>
          <p:cNvSpPr txBox="1"/>
          <p:nvPr/>
        </p:nvSpPr>
        <p:spPr>
          <a:xfrm>
            <a:off x="5450542" y="2120370"/>
            <a:ext cx="6454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could integrate this 1</a:t>
            </a:r>
            <a:r>
              <a:rPr lang="en-US" baseline="30000" dirty="0"/>
              <a:t>st</a:t>
            </a:r>
            <a:r>
              <a:rPr lang="en-US" dirty="0"/>
              <a:t> order ODE, but there’s an elegant “fancy” way to create a dimensionless temperature that starts at 1 and ends at 0 (if you let it go to equilibrium.  We’ll stop it before then, but for analyzing, that’s OK).  </a:t>
            </a:r>
          </a:p>
          <a:p>
            <a:endParaRPr lang="en-US" dirty="0"/>
          </a:p>
          <a:p>
            <a:r>
              <a:rPr lang="en-US" dirty="0"/>
              <a:t>Solve for the STEADY STATE temperature (</a:t>
            </a:r>
            <a:r>
              <a:rPr lang="en-US" dirty="0" err="1"/>
              <a:t>T</a:t>
            </a:r>
            <a:r>
              <a:rPr lang="en-US" baseline="-25000" dirty="0" err="1"/>
              <a:t>ss</a:t>
            </a:r>
            <a:r>
              <a:rPr lang="en-US" dirty="0"/>
              <a:t>) by setting time derivative to zero.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F424C-81CF-E280-5813-C59366D0A02B}"/>
                  </a:ext>
                </a:extLst>
              </p:cNvPr>
              <p:cNvSpPr txBox="1"/>
              <p:nvPr/>
            </p:nvSpPr>
            <p:spPr>
              <a:xfrm>
                <a:off x="6454588" y="4191819"/>
                <a:ext cx="3478305" cy="510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F424C-81CF-E280-5813-C59366D0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88" y="4191819"/>
                <a:ext cx="3478305" cy="510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3C7302-D01C-21A0-DFB2-0AF29F195E5E}"/>
                  </a:ext>
                </a:extLst>
              </p:cNvPr>
              <p:cNvSpPr txBox="1"/>
              <p:nvPr/>
            </p:nvSpPr>
            <p:spPr>
              <a:xfrm>
                <a:off x="7948230" y="5705665"/>
                <a:ext cx="2322895" cy="75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3C7302-D01C-21A0-DFB2-0AF29F19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230" y="5705665"/>
                <a:ext cx="2322895" cy="754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D0BA9C-5D8D-9045-5847-6F7AB999019F}"/>
                  </a:ext>
                </a:extLst>
              </p:cNvPr>
              <p:cNvSpPr txBox="1"/>
              <p:nvPr/>
            </p:nvSpPr>
            <p:spPr>
              <a:xfrm>
                <a:off x="5557520" y="4728312"/>
                <a:ext cx="6240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NOTE: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𝑠𝑒𝑡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heater isn’t powerful enough to overcome heat loss to environment.  Return the heater for a more powerful one…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D0BA9C-5D8D-9045-5847-6F7AB9990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20" y="4728312"/>
                <a:ext cx="6240629" cy="923330"/>
              </a:xfrm>
              <a:prstGeom prst="rect">
                <a:avLst/>
              </a:prstGeom>
              <a:blipFill>
                <a:blip r:embed="rId7"/>
                <a:stretch>
                  <a:fillRect l="-880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F30F83B-5226-696B-FE67-1DB1F51E8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5" y="306078"/>
            <a:ext cx="4601217" cy="2810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78D31B-A9AE-4DDE-6130-65E3B3420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1" y="3513705"/>
            <a:ext cx="4601217" cy="24292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8108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38801E-059E-B557-A0CF-65DB630E2B7D}"/>
                  </a:ext>
                </a:extLst>
              </p:cNvPr>
              <p:cNvSpPr txBox="1"/>
              <p:nvPr/>
            </p:nvSpPr>
            <p:spPr>
              <a:xfrm>
                <a:off x="5660315" y="576258"/>
                <a:ext cx="5264775" cy="720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38801E-059E-B557-A0CF-65DB630E2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15" y="576258"/>
                <a:ext cx="5264775" cy="720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DA8DA-5F88-89EF-F876-B4A8BE2953E6}"/>
                  </a:ext>
                </a:extLst>
              </p:cNvPr>
              <p:cNvSpPr txBox="1"/>
              <p:nvPr/>
            </p:nvSpPr>
            <p:spPr>
              <a:xfrm>
                <a:off x="5561702" y="1553413"/>
                <a:ext cx="5043175" cy="683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DA8DA-5F88-89EF-F876-B4A8BE295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702" y="1553413"/>
                <a:ext cx="5043175" cy="683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ACE0A4-7149-CDD3-DC39-930C91222846}"/>
                  </a:ext>
                </a:extLst>
              </p:cNvPr>
              <p:cNvSpPr txBox="1"/>
              <p:nvPr/>
            </p:nvSpPr>
            <p:spPr>
              <a:xfrm>
                <a:off x="5310690" y="2492673"/>
                <a:ext cx="6411692" cy="721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ACE0A4-7149-CDD3-DC39-930C9122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90" y="2492673"/>
                <a:ext cx="6411692" cy="721864"/>
              </a:xfrm>
              <a:prstGeom prst="rect">
                <a:avLst/>
              </a:prstGeom>
              <a:blipFill>
                <a:blip r:embed="rId4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C6BD2-E396-B904-D182-BE75209317C0}"/>
                  </a:ext>
                </a:extLst>
              </p:cNvPr>
              <p:cNvSpPr txBox="1"/>
              <p:nvPr/>
            </p:nvSpPr>
            <p:spPr>
              <a:xfrm>
                <a:off x="5463090" y="3541545"/>
                <a:ext cx="107548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C6BD2-E396-B904-D182-BE7520931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90" y="3541545"/>
                <a:ext cx="1075486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33E3C0F-09E5-D49F-46AA-7C20185A73A8}"/>
              </a:ext>
            </a:extLst>
          </p:cNvPr>
          <p:cNvSpPr/>
          <p:nvPr/>
        </p:nvSpPr>
        <p:spPr>
          <a:xfrm>
            <a:off x="7254240" y="2285215"/>
            <a:ext cx="3027680" cy="1143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026E28-01BF-A062-3975-D184D6285D00}"/>
                  </a:ext>
                </a:extLst>
              </p:cNvPr>
              <p:cNvSpPr txBox="1"/>
              <p:nvPr/>
            </p:nvSpPr>
            <p:spPr>
              <a:xfrm>
                <a:off x="8516536" y="4993604"/>
                <a:ext cx="1295034" cy="62196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026E28-01BF-A062-3975-D184D628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36" y="4993604"/>
                <a:ext cx="1295034" cy="621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08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E1C64-7385-FF1D-88B7-F7F3891DFE1A}"/>
              </a:ext>
            </a:extLst>
          </p:cNvPr>
          <p:cNvSpPr txBox="1"/>
          <p:nvPr/>
        </p:nvSpPr>
        <p:spPr>
          <a:xfrm>
            <a:off x="325119" y="18231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APPENDIX:  Spec Data</a:t>
            </a:r>
          </a:p>
        </p:txBody>
      </p:sp>
      <p:pic>
        <p:nvPicPr>
          <p:cNvPr id="1026" name="Picture 2" descr="Vivarium Kits For 10 Gallon Aquarium Enclosures | The Best 10G ...">
            <a:extLst>
              <a:ext uri="{FF2B5EF4-FFF2-40B4-BE49-F238E27FC236}">
                <a16:creationId xmlns:a16="http://schemas.microsoft.com/office/drawing/2014/main" id="{FF908D5E-EB44-B5BE-E16A-6682BEDC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77" y="366983"/>
            <a:ext cx="5954675" cy="262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90108-705F-BDD9-91FE-E3619382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47" y="5405015"/>
            <a:ext cx="8716591" cy="108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6FF95-BA46-5453-8F73-271475DF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043" y="3693160"/>
            <a:ext cx="5180601" cy="1229295"/>
          </a:xfrm>
          <a:prstGeom prst="rect">
            <a:avLst/>
          </a:prstGeom>
        </p:spPr>
      </p:pic>
      <p:pic>
        <p:nvPicPr>
          <p:cNvPr id="1030" name="Picture 6" descr="25/50/100/200/300W Aquarium Heater Electric Water Temperature-Control ...">
            <a:extLst>
              <a:ext uri="{FF2B5EF4-FFF2-40B4-BE49-F238E27FC236}">
                <a16:creationId xmlns:a16="http://schemas.microsoft.com/office/drawing/2014/main" id="{2B3A4D29-2531-E8F5-6F69-1C339255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21740"/>
            <a:ext cx="3550920" cy="355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23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F6A20847E529468BFF526FFA38A954" ma:contentTypeVersion="4" ma:contentTypeDescription="Create a new document." ma:contentTypeScope="" ma:versionID="9ce995fc3badeba358e761f0a957d465">
  <xsd:schema xmlns:xsd="http://www.w3.org/2001/XMLSchema" xmlns:xs="http://www.w3.org/2001/XMLSchema" xmlns:p="http://schemas.microsoft.com/office/2006/metadata/properties" xmlns:ns2="45793398-cc0e-464c-8775-9ded2b201166" targetNamespace="http://schemas.microsoft.com/office/2006/metadata/properties" ma:root="true" ma:fieldsID="81f5e57c7f3c31473c53c939d56f18fc" ns2:_="">
    <xsd:import namespace="45793398-cc0e-464c-8775-9ded2b20116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93398-cc0e-464c-8775-9ded2b20116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5793398-cc0e-464c-8775-9ded2b201166" xsi:nil="true"/>
  </documentManagement>
</p:properties>
</file>

<file path=customXml/itemProps1.xml><?xml version="1.0" encoding="utf-8"?>
<ds:datastoreItem xmlns:ds="http://schemas.openxmlformats.org/officeDocument/2006/customXml" ds:itemID="{4580A89B-6904-43F1-A470-EB3E82E75D29}"/>
</file>

<file path=customXml/itemProps2.xml><?xml version="1.0" encoding="utf-8"?>
<ds:datastoreItem xmlns:ds="http://schemas.openxmlformats.org/officeDocument/2006/customXml" ds:itemID="{445D4D49-35B8-423F-B187-9AEC2CFA8DA1}"/>
</file>

<file path=customXml/itemProps3.xml><?xml version="1.0" encoding="utf-8"?>
<ds:datastoreItem xmlns:ds="http://schemas.openxmlformats.org/officeDocument/2006/customXml" ds:itemID="{EF6B863F-A99E-42AA-88D4-B5F6A78BF69D}"/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609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Office Theme</vt:lpstr>
      <vt:lpstr>Workshop: Something’s Fishy…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Sidebotham</dc:creator>
  <cp:lastModifiedBy>George Sidebotham</cp:lastModifiedBy>
  <cp:revision>5</cp:revision>
  <dcterms:created xsi:type="dcterms:W3CDTF">2024-01-24T00:01:41Z</dcterms:created>
  <dcterms:modified xsi:type="dcterms:W3CDTF">2024-01-25T14:50:04Z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0x0101005DF6A20847E529468BFF526FFA38A954</vt:lpwstr>
  </property>
  <property fmtid="{D5CDD505-2E9C-101B-9397-08002B2CF9AE}" pid="3" name="Order">
    <vt:r8>10354500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